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63" r:id="rId8"/>
    <p:sldId id="264" r:id="rId9"/>
    <p:sldId id="258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84472CE7-3941-4687-8C6B-CFB52B7D2981}">
          <p14:sldIdLst>
            <p14:sldId id="256"/>
            <p14:sldId id="257"/>
            <p14:sldId id="262"/>
            <p14:sldId id="259"/>
            <p14:sldId id="260"/>
            <p14:sldId id="261"/>
            <p14:sldId id="263"/>
            <p14:sldId id="264"/>
            <p14:sldId id="258"/>
            <p14:sldId id="266"/>
          </p14:sldIdLst>
        </p14:section>
        <p14:section name="מקטע ללא כותרת" id="{A66F73E2-B37E-4087-92D5-3B5ED9008C70}">
          <p14:sldIdLst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hrit" initials="o" lastIdx="2" clrIdx="0">
    <p:extLst>
      <p:ext uri="{19B8F6BF-5375-455C-9EA6-DF929625EA0E}">
        <p15:presenceInfo xmlns:p15="http://schemas.microsoft.com/office/powerpoint/2012/main" userId="S-1-5-21-386769782-1668614384-2550595579-11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18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9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10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07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51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41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55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00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5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6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13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4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8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3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6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1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033" y="2362107"/>
            <a:ext cx="6437934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40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76000"/>
                  <a:satMod val="180000"/>
                </a:schemeClr>
                <a:schemeClr val="bg2">
                  <a:tint val="80000"/>
                  <a:satMod val="120000"/>
                  <a:lumMod val="180000"/>
                </a:schemeClr>
              </a:duotone>
            </a:blip>
            <a:stretch/>
          </a:blipFill>
          <a:ln>
            <a:noFill/>
          </a:ln>
          <a:effectLst/>
        </p:spPr>
      </p:sp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3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grayscl/>
            <a:extLst/>
          </a:blip>
          <a:srcRect l="6667"/>
          <a:stretch/>
        </p:blipFill>
        <p:spPr>
          <a:xfrm>
            <a:off x="20" y="26204"/>
            <a:ext cx="12191980" cy="6857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586" y="1371600"/>
            <a:ext cx="336368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latin typeface="Arial" panose="020B0604020202020204" pitchFamily="34" charset="0"/>
                <a:cs typeface="Arial" panose="020B0604020202020204" pitchFamily="34" charset="0"/>
              </a:rPr>
              <a:t>לחלופין, אדם "תשוש נפש" </a:t>
            </a:r>
          </a:p>
        </p:txBody>
      </p:sp>
    </p:spTree>
    <p:extLst>
      <p:ext uri="{BB962C8B-B14F-4D97-AF65-F5344CB8AC3E}">
        <p14:creationId xmlns:p14="http://schemas.microsoft.com/office/powerpoint/2010/main" val="2932096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76000"/>
                  <a:satMod val="180000"/>
                </a:schemeClr>
                <a:schemeClr val="bg2">
                  <a:tint val="80000"/>
                  <a:satMod val="120000"/>
                  <a:lumMod val="180000"/>
                </a:schemeClr>
              </a:duotone>
            </a:blip>
            <a:stretch/>
          </a:blipFill>
          <a:ln>
            <a:noFill/>
          </a:ln>
          <a:effectLst/>
        </p:spPr>
      </p:sp>
      <p:grpSp>
        <p:nvGrpSpPr>
          <p:cNvPr id="62" name="Group 6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63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4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65" name="Freeform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66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7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8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5" name="מציין מיקום תוכן 4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/>
          </a:blip>
          <a:srcRect/>
          <a:stretch/>
        </p:blipFill>
        <p:spPr>
          <a:xfrm>
            <a:off x="5262033" y="1574064"/>
            <a:ext cx="6240990" cy="3276519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84311" y="555171"/>
            <a:ext cx="3333495" cy="5796643"/>
          </a:xfr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he-I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he-IL" sz="2000" u="sng" dirty="0">
                <a:latin typeface="David" panose="020E0502060401010101" pitchFamily="34" charset="-79"/>
                <a:cs typeface="David" panose="020E0502060401010101" pitchFamily="34" charset="-79"/>
              </a:rPr>
              <a:t>תשישות נפש":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פגיעה ביכולת הקוגניטיבית של המבוטח וירידה ביכולתו האינטלקטואלית, הכוללת ליקוי בתבונה ובשיפוט, ירידה בזיכרון לטווח ארוך- קצר וחוסר התמצאות במקום ובזמן הדורשים השגחה במרבית שעות היממה על פי קביעת רופא בתחום, שסיבתה במצב בריאותי כגון: אלצהיימר או בצורות דמנטיות שונות"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90498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772701" y="1240368"/>
            <a:ext cx="8574622" cy="2616199"/>
          </a:xfrm>
        </p:spPr>
        <p:txBody>
          <a:bodyPr>
            <a:normAutofit fontScale="90000"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דברים אלו, מצריכים בדיקה על ידי רופא גריאטרי /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פסיכוגריאטר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9475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" descr="תוצאת תמונה עבור תשישות נפש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2033" y="1121592"/>
            <a:ext cx="6240990" cy="418146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2757" y="685800"/>
            <a:ext cx="4327950" cy="4617255"/>
          </a:xfrm>
        </p:spPr>
        <p:txBody>
          <a:bodyPr>
            <a:norm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אנחנו פה לעזר, נפעל למען התשלום והזכויות שלכם. </a:t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ונהפוך ימיכם לטובים יותר..</a:t>
            </a:r>
          </a:p>
        </p:txBody>
      </p:sp>
      <p:sp>
        <p:nvSpPr>
          <p:cNvPr id="6151" name="Content Placeholder 6150"/>
          <p:cNvSpPr>
            <a:spLocks noGrp="1"/>
          </p:cNvSpPr>
          <p:nvPr>
            <p:ph idx="1"/>
          </p:nvPr>
        </p:nvSpPr>
        <p:spPr>
          <a:xfrm>
            <a:off x="1450064" y="2585883"/>
            <a:ext cx="3333496" cy="3124201"/>
          </a:xfrm>
        </p:spPr>
        <p:txBody>
          <a:bodyPr anchor="t">
            <a:normAutofit/>
          </a:bodyPr>
          <a:lstStyle/>
          <a:p>
            <a:endParaRPr lang="he-IL" sz="1600" dirty="0"/>
          </a:p>
          <a:p>
            <a:endParaRPr lang="he-IL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0302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76000"/>
                  <a:satMod val="180000"/>
                </a:schemeClr>
                <a:schemeClr val="bg2">
                  <a:tint val="80000"/>
                  <a:satMod val="120000"/>
                  <a:lumMod val="180000"/>
                </a:schemeClr>
              </a:duotone>
            </a:blip>
            <a:stretch/>
          </a:blipFill>
          <a:ln>
            <a:noFill/>
          </a:ln>
          <a:effectLst/>
        </p:spPr>
      </p:sp>
      <p:grpSp>
        <p:nvGrpSpPr>
          <p:cNvPr id="29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3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grayscl/>
            <a:extLst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86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/>
          <p:cNvPicPr>
            <a:picLocks noGrp="1" noChangeAspect="1"/>
          </p:cNvPicPr>
          <p:nvPr>
            <p:ph idx="4294967295"/>
          </p:nvPr>
        </p:nvPicPr>
        <p:blipFill rotWithShape="1">
          <a:blip r:embed="rId4"/>
          <a:srcRect t="3554" b="21446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pic>
        <p:nvPicPr>
          <p:cNvPr id="6" name="ריטה ורמי קליינשטיין - צעיר לנצח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2000" end="144408.1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6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9545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" name="Picture 2" descr="תמונה קשורה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7" r="1" b="2067"/>
          <a:stretch/>
        </p:blipFill>
        <p:spPr>
          <a:xfrm>
            <a:off x="796065" y="10"/>
            <a:ext cx="11395934" cy="6857990"/>
          </a:xfrm>
          <a:custGeom>
            <a:avLst/>
            <a:gdLst>
              <a:gd name="connsiteX0" fmla="*/ 867942 w 11395934"/>
              <a:gd name="connsiteY0" fmla="*/ 0 h 6858000"/>
              <a:gd name="connsiteX1" fmla="*/ 1786638 w 11395934"/>
              <a:gd name="connsiteY1" fmla="*/ 0 h 6858000"/>
              <a:gd name="connsiteX2" fmla="*/ 11395934 w 11395934"/>
              <a:gd name="connsiteY2" fmla="*/ 0 h 6858000"/>
              <a:gd name="connsiteX3" fmla="*/ 11395934 w 11395934"/>
              <a:gd name="connsiteY3" fmla="*/ 6858000 h 6858000"/>
              <a:gd name="connsiteX4" fmla="*/ 1925619 w 11395934"/>
              <a:gd name="connsiteY4" fmla="*/ 6858000 h 6858000"/>
              <a:gd name="connsiteX5" fmla="*/ 1924311 w 11395934"/>
              <a:gd name="connsiteY5" fmla="*/ 6820097 h 6858000"/>
              <a:gd name="connsiteX6" fmla="*/ 1925076 w 11395934"/>
              <a:gd name="connsiteY6" fmla="*/ 6858000 h 6858000"/>
              <a:gd name="connsiteX7" fmla="*/ 1892647 w 11395934"/>
              <a:gd name="connsiteY7" fmla="*/ 6858000 h 6858000"/>
              <a:gd name="connsiteX8" fmla="*/ 0 w 11395934"/>
              <a:gd name="connsiteY8" fmla="*/ 5314276 h 6858000"/>
              <a:gd name="connsiteX9" fmla="*/ 867942 w 11395934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95934" h="6858000">
                <a:moveTo>
                  <a:pt x="867942" y="0"/>
                </a:moveTo>
                <a:lnTo>
                  <a:pt x="1786638" y="0"/>
                </a:lnTo>
                <a:lnTo>
                  <a:pt x="11395934" y="0"/>
                </a:lnTo>
                <a:lnTo>
                  <a:pt x="11395934" y="6858000"/>
                </a:lnTo>
                <a:lnTo>
                  <a:pt x="1925619" y="6858000"/>
                </a:lnTo>
                <a:lnTo>
                  <a:pt x="1924311" y="6820097"/>
                </a:lnTo>
                <a:lnTo>
                  <a:pt x="1925076" y="6858000"/>
                </a:lnTo>
                <a:lnTo>
                  <a:pt x="1892647" y="6858000"/>
                </a:lnTo>
                <a:lnTo>
                  <a:pt x="0" y="5314276"/>
                </a:lnTo>
                <a:cubicBezTo>
                  <a:pt x="282142" y="3542851"/>
                  <a:pt x="585800" y="1771425"/>
                  <a:pt x="86794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2485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" name="Rectangle 1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11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17" name="Rectangle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18" name="Rectangle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21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2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3" name="Freeform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4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5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26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1066" name="Picture 2" descr="תמונה קשורה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7" r="37676" b="2"/>
          <a:stretch/>
        </p:blipFill>
        <p:spPr>
          <a:xfrm>
            <a:off x="20" y="10"/>
            <a:ext cx="3459143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294466 w 5448300"/>
              <a:gd name="connsiteY2" fmla="*/ 5223932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3458633"/>
              <a:gd name="connsiteY0" fmla="*/ 0 h 6858000"/>
              <a:gd name="connsiteX1" fmla="*/ 3174999 w 3458633"/>
              <a:gd name="connsiteY1" fmla="*/ 0 h 6858000"/>
              <a:gd name="connsiteX2" fmla="*/ 2294466 w 3458633"/>
              <a:gd name="connsiteY2" fmla="*/ 5223932 h 6858000"/>
              <a:gd name="connsiteX3" fmla="*/ 3458633 w 3458633"/>
              <a:gd name="connsiteY3" fmla="*/ 6853767 h 6858000"/>
              <a:gd name="connsiteX4" fmla="*/ 0 w 3458633"/>
              <a:gd name="connsiteY4" fmla="*/ 6858000 h 6858000"/>
              <a:gd name="connsiteX5" fmla="*/ 0 w 345863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1069" name="Content Placeholder 1062"/>
          <p:cNvSpPr>
            <a:spLocks noGrp="1"/>
          </p:cNvSpPr>
          <p:nvPr>
            <p:ph idx="1"/>
          </p:nvPr>
        </p:nvSpPr>
        <p:spPr>
          <a:xfrm>
            <a:off x="3843867" y="800101"/>
            <a:ext cx="7659156" cy="4991100"/>
          </a:xfrm>
        </p:spPr>
        <p:txBody>
          <a:bodyPr>
            <a:noAutofit/>
          </a:bodyPr>
          <a:lstStyle/>
          <a:p>
            <a:r>
              <a:rPr lang="he-IL" sz="4000" dirty="0">
                <a:latin typeface="David" panose="020E0502060401010101" pitchFamily="34" charset="-79"/>
                <a:cs typeface="David" panose="020E0502060401010101" pitchFamily="34" charset="-79"/>
              </a:rPr>
              <a:t>לצערנו, לעיתים מגיעים למצב כי אנו זקוקים לעזרה בפעולות יומיומיות פשוטות. </a:t>
            </a:r>
          </a:p>
          <a:p>
            <a:r>
              <a:rPr lang="he-IL" sz="4000" dirty="0">
                <a:latin typeface="David" panose="020E0502060401010101" pitchFamily="34" charset="-79"/>
                <a:cs typeface="David" panose="020E0502060401010101" pitchFamily="34" charset="-79"/>
              </a:rPr>
              <a:t>לפעמים עקב מצב רפואי ו/או נפשי ירוד או מפאת גיל הזקנה.</a:t>
            </a:r>
          </a:p>
          <a:p>
            <a:r>
              <a:rPr lang="he-IL" sz="4000" dirty="0">
                <a:latin typeface="David" panose="020E0502060401010101" pitchFamily="34" charset="-79"/>
                <a:cs typeface="David" panose="020E0502060401010101" pitchFamily="34" charset="-79"/>
              </a:rPr>
              <a:t>האדם מרגיש נטל לבני משפחתו ולסביבה. </a:t>
            </a:r>
            <a:endParaRPr lang="en-US" sz="4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40792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9"/>
          <p:cNvPicPr>
            <a:picLocks noChangeAspect="1"/>
          </p:cNvPicPr>
          <p:nvPr/>
        </p:nvPicPr>
        <p:blipFill rotWithShape="1">
          <a:blip r:embed="rId2"/>
          <a:srcRect l="8773" r="1" b="1"/>
          <a:stretch/>
        </p:blipFill>
        <p:spPr>
          <a:xfrm>
            <a:off x="5061857" y="1011765"/>
            <a:ext cx="6116704" cy="4546708"/>
          </a:xfrm>
          <a:prstGeom prst="rect">
            <a:avLst/>
          </a:prstGeom>
        </p:spPr>
      </p:pic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653143" y="254001"/>
            <a:ext cx="3788227" cy="61957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3000" dirty="0">
                <a:latin typeface="David" panose="020E0502060401010101" pitchFamily="34" charset="-79"/>
                <a:cs typeface="David" panose="020E0502060401010101" pitchFamily="34" charset="-79"/>
              </a:rPr>
              <a:t>לעיתים קיימת פוליסת סיעוד:</a:t>
            </a:r>
          </a:p>
          <a:p>
            <a:r>
              <a:rPr lang="he-IL" sz="3000" dirty="0">
                <a:latin typeface="David" panose="020E0502060401010101" pitchFamily="34" charset="-79"/>
                <a:cs typeface="David" panose="020E0502060401010101" pitchFamily="34" charset="-79"/>
              </a:rPr>
              <a:t>פרטית</a:t>
            </a:r>
          </a:p>
          <a:p>
            <a:r>
              <a:rPr lang="he-IL" sz="3000" dirty="0">
                <a:latin typeface="David" panose="020E0502060401010101" pitchFamily="34" charset="-79"/>
                <a:cs typeface="David" panose="020E0502060401010101" pitchFamily="34" charset="-79"/>
              </a:rPr>
              <a:t>קיבוצי</a:t>
            </a:r>
          </a:p>
          <a:p>
            <a:r>
              <a:rPr lang="he-IL" sz="3000" dirty="0">
                <a:latin typeface="David" panose="020E0502060401010101" pitchFamily="34" charset="-79"/>
                <a:cs typeface="David" panose="020E0502060401010101" pitchFamily="34" charset="-79"/>
              </a:rPr>
              <a:t>באמצעות מקום עבודה </a:t>
            </a:r>
          </a:p>
          <a:p>
            <a:r>
              <a:rPr lang="he-IL" sz="3000" dirty="0">
                <a:latin typeface="David" panose="020E0502060401010101" pitchFamily="34" charset="-79"/>
                <a:cs typeface="David" panose="020E0502060401010101" pitchFamily="34" charset="-79"/>
              </a:rPr>
              <a:t>באמצעות קופת חולים. </a:t>
            </a:r>
            <a:endParaRPr lang="en-US" sz="3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7050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מציין מיקום תוכן 4"/>
          <p:cNvPicPr>
            <a:picLocks noChangeAspect="1"/>
          </p:cNvPicPr>
          <p:nvPr/>
        </p:nvPicPr>
        <p:blipFill rotWithShape="1">
          <a:blip r:embed="rId2"/>
          <a:srcRect l="8303" r="18302" b="-1"/>
          <a:stretch/>
        </p:blipFill>
        <p:spPr>
          <a:xfrm>
            <a:off x="4941202" y="1011765"/>
            <a:ext cx="6237359" cy="4546708"/>
          </a:xfrm>
          <a:prstGeom prst="rect">
            <a:avLst/>
          </a:prstGeom>
        </p:spPr>
      </p:pic>
      <p:sp>
        <p:nvSpPr>
          <p:cNvPr id="36" name="Content Placeholder 32"/>
          <p:cNvSpPr>
            <a:spLocks noGrp="1"/>
          </p:cNvSpPr>
          <p:nvPr>
            <p:ph idx="1"/>
          </p:nvPr>
        </p:nvSpPr>
        <p:spPr>
          <a:xfrm>
            <a:off x="1484310" y="101600"/>
            <a:ext cx="2812387" cy="56896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he-IL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e-IL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e-IL" sz="5000" dirty="0">
                <a:latin typeface="David" panose="020E0502060401010101" pitchFamily="34" charset="-79"/>
                <a:cs typeface="David" panose="020E0502060401010101" pitchFamily="34" charset="-79"/>
              </a:rPr>
              <a:t>רוב הפעמים פשוט שכחנו.. </a:t>
            </a:r>
          </a:p>
          <a:p>
            <a:pPr marL="0" indent="0">
              <a:buNone/>
            </a:pPr>
            <a:endParaRPr lang="he-IL" sz="5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sz="5000" dirty="0">
                <a:latin typeface="David" panose="020E0502060401010101" pitchFamily="34" charset="-79"/>
                <a:cs typeface="David" panose="020E0502060401010101" pitchFamily="34" charset="-79"/>
              </a:rPr>
              <a:t>בשיחת טלפון פשוטה, אפשר לבדוק האם קיימת פוליסת סיעוד – דרך קופת חולים </a:t>
            </a:r>
          </a:p>
          <a:p>
            <a:pPr marL="0" indent="0">
              <a:buNone/>
            </a:pPr>
            <a:endParaRPr lang="he-IL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860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16399" y="1729321"/>
            <a:ext cx="6524623" cy="339936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 rtl="0"/>
            <a:b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פוליסת סיעוד- </a:t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התחייבות חוזית של חברת הביטוח לתשלום חודשי ומוסכם מראש במקרים המצריכים עזרה מלאה בביצוע פעולות יומיומיות.  </a:t>
            </a:r>
            <a:br>
              <a:rPr lang="he-IL" sz="6000" dirty="0"/>
            </a:br>
            <a:endParaRPr lang="en-US" sz="6000" dirty="0"/>
          </a:p>
        </p:txBody>
      </p:sp>
      <p:pic>
        <p:nvPicPr>
          <p:cNvPr id="5122" name="Picture 2" descr="תוצאת תמונה עבור אדם זקן זקוק לסיעוד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4" r="10012"/>
          <a:stretch/>
        </p:blipFill>
        <p:spPr bwMode="auto">
          <a:xfrm>
            <a:off x="20" y="10"/>
            <a:ext cx="5448280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8300" h="6858000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5448300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523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66800" y="685801"/>
            <a:ext cx="10436223" cy="5105400"/>
          </a:xfrm>
        </p:spPr>
        <p:txBody>
          <a:bodyPr/>
          <a:lstStyle/>
          <a:p>
            <a:r>
              <a:rPr lang="he-IL" sz="4400" u="sng" dirty="0">
                <a:latin typeface="David" panose="020E0502060401010101" pitchFamily="34" charset="-79"/>
                <a:cs typeface="David" panose="020E0502060401010101" pitchFamily="34" charset="-79"/>
              </a:rPr>
              <a:t>הפיצוי יכול להיות 4,000 ₪  ואף 6,000 ₪  לכל חודש </a:t>
            </a:r>
          </a:p>
          <a:p>
            <a:r>
              <a:rPr lang="he-IL" sz="6600" dirty="0">
                <a:latin typeface="David" panose="020E0502060401010101" pitchFamily="34" charset="-79"/>
                <a:cs typeface="David" panose="020E0502060401010101" pitchFamily="34" charset="-79"/>
              </a:rPr>
              <a:t>כל חודש!!!</a:t>
            </a:r>
          </a:p>
          <a:p>
            <a:r>
              <a:rPr lang="he-IL" sz="4000" dirty="0">
                <a:latin typeface="David" panose="020E0502060401010101" pitchFamily="34" charset="-79"/>
                <a:cs typeface="David" panose="020E0502060401010101" pitchFamily="34" charset="-79"/>
              </a:rPr>
              <a:t>למשך 5 שנים ואפילו במקרים מסיומים למשך כל החיים. </a:t>
            </a:r>
          </a:p>
          <a:p>
            <a:r>
              <a:rPr lang="he-IL" sz="4000" dirty="0" err="1">
                <a:latin typeface="David" panose="020E0502060401010101" pitchFamily="34" charset="-79"/>
                <a:cs typeface="David" panose="020E0502060401010101" pitchFamily="34" charset="-79"/>
              </a:rPr>
              <a:t>הכל</a:t>
            </a:r>
            <a:r>
              <a:rPr lang="he-IL" sz="4000" dirty="0">
                <a:latin typeface="David" panose="020E0502060401010101" pitchFamily="34" charset="-79"/>
                <a:cs typeface="David" panose="020E0502060401010101" pitchFamily="34" charset="-79"/>
              </a:rPr>
              <a:t> בהתאם לתנאי הפוליסה. </a:t>
            </a:r>
            <a:endParaRPr lang="en-US" sz="4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37877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7" name="Rectangle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8" name="Rectangle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21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3" name="Freeform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8" name="מציין מיקום תוכן 4"/>
          <p:cNvPicPr>
            <a:picLocks noChangeAspect="1"/>
          </p:cNvPicPr>
          <p:nvPr/>
        </p:nvPicPr>
        <p:blipFill rotWithShape="1">
          <a:blip r:embed="rId3"/>
          <a:srcRect l="35322" t="1370" r="31595"/>
          <a:stretch/>
        </p:blipFill>
        <p:spPr>
          <a:xfrm>
            <a:off x="20" y="10"/>
            <a:ext cx="3459143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294466 w 5448300"/>
              <a:gd name="connsiteY2" fmla="*/ 5223932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3458633"/>
              <a:gd name="connsiteY0" fmla="*/ 0 h 6858000"/>
              <a:gd name="connsiteX1" fmla="*/ 3174999 w 3458633"/>
              <a:gd name="connsiteY1" fmla="*/ 0 h 6858000"/>
              <a:gd name="connsiteX2" fmla="*/ 2294466 w 3458633"/>
              <a:gd name="connsiteY2" fmla="*/ 5223932 h 6858000"/>
              <a:gd name="connsiteX3" fmla="*/ 3458633 w 3458633"/>
              <a:gd name="connsiteY3" fmla="*/ 6853767 h 6858000"/>
              <a:gd name="connsiteX4" fmla="*/ 0 w 3458633"/>
              <a:gd name="connsiteY4" fmla="*/ 6858000 h 6858000"/>
              <a:gd name="connsiteX5" fmla="*/ 0 w 345863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589337" y="685801"/>
            <a:ext cx="7718953" cy="1130300"/>
          </a:xfrm>
        </p:spPr>
        <p:txBody>
          <a:bodyPr>
            <a:no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במידה וקיימת פוליסה יש לבדוק האם האדם יכול לבצע הפעולות הבאות :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43867" y="2128626"/>
            <a:ext cx="7659156" cy="3662574"/>
          </a:xfrm>
        </p:spPr>
        <p:txBody>
          <a:bodyPr>
            <a:normAutofit fontScale="92500" lnSpcReduction="10000"/>
          </a:bodyPr>
          <a:lstStyle/>
          <a:p>
            <a:r>
              <a:rPr lang="he-IL" sz="3300" dirty="0">
                <a:latin typeface="David" panose="020E0502060401010101" pitchFamily="34" charset="-79"/>
                <a:cs typeface="David" panose="020E0502060401010101" pitchFamily="34" charset="-79"/>
              </a:rPr>
              <a:t>1.	לקום ולשכב </a:t>
            </a:r>
          </a:p>
          <a:p>
            <a:r>
              <a:rPr lang="he-IL" sz="3300" dirty="0">
                <a:latin typeface="David" panose="020E0502060401010101" pitchFamily="34" charset="-79"/>
                <a:cs typeface="David" panose="020E0502060401010101" pitchFamily="34" charset="-79"/>
              </a:rPr>
              <a:t>2. 	להתלבש ולהתפשט </a:t>
            </a:r>
          </a:p>
          <a:p>
            <a:r>
              <a:rPr lang="he-IL" sz="3300" dirty="0">
                <a:latin typeface="David" panose="020E0502060401010101" pitchFamily="34" charset="-79"/>
                <a:cs typeface="David" panose="020E0502060401010101" pitchFamily="34" charset="-79"/>
              </a:rPr>
              <a:t>3.	להתרחץ</a:t>
            </a:r>
          </a:p>
          <a:p>
            <a:r>
              <a:rPr lang="he-IL" sz="3300" dirty="0">
                <a:latin typeface="David" panose="020E0502060401010101" pitchFamily="34" charset="-79"/>
                <a:cs typeface="David" panose="020E0502060401010101" pitchFamily="34" charset="-79"/>
              </a:rPr>
              <a:t>4.	לאכול ולשתות </a:t>
            </a:r>
          </a:p>
          <a:p>
            <a:r>
              <a:rPr lang="he-IL" sz="3300" dirty="0">
                <a:latin typeface="David" panose="020E0502060401010101" pitchFamily="34" charset="-79"/>
                <a:cs typeface="David" panose="020E0502060401010101" pitchFamily="34" charset="-79"/>
              </a:rPr>
              <a:t>5.	שליטה על הסוגריים</a:t>
            </a:r>
          </a:p>
          <a:p>
            <a:r>
              <a:rPr lang="he-IL" sz="3300" dirty="0">
                <a:latin typeface="David" panose="020E0502060401010101" pitchFamily="34" charset="-79"/>
                <a:cs typeface="David" panose="020E0502060401010101" pitchFamily="34" charset="-79"/>
              </a:rPr>
              <a:t>6.	ניידות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722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05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76000"/>
                  <a:satMod val="180000"/>
                </a:schemeClr>
                <a:schemeClr val="bg2">
                  <a:tint val="80000"/>
                  <a:satMod val="120000"/>
                  <a:lumMod val="180000"/>
                </a:schemeClr>
              </a:duotone>
            </a:blip>
            <a:stretch/>
          </a:blipFill>
          <a:ln>
            <a:noFill/>
          </a:ln>
          <a:effectLst/>
        </p:spPr>
      </p:sp>
      <p:grpSp>
        <p:nvGrpSpPr>
          <p:cNvPr id="76" name="Group 7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77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9" name="Freeform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0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1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2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2053" name="Picture 2" descr="תוצאת תמונה עבור אדם זקן זקוק לסיעוד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2500" y="10"/>
            <a:ext cx="74295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7057" y="1126672"/>
            <a:ext cx="3131230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000" dirty="0">
                <a:latin typeface="David" panose="020E0502060401010101" pitchFamily="34" charset="-79"/>
                <a:cs typeface="David" panose="020E0502060401010101" pitchFamily="34" charset="-79"/>
              </a:rPr>
              <a:t>אי יכולת לבצע 50%</a:t>
            </a:r>
            <a:r>
              <a:rPr lang="en-US" sz="3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000" dirty="0">
                <a:latin typeface="David" panose="020E0502060401010101" pitchFamily="34" charset="-79"/>
                <a:cs typeface="David" panose="020E0502060401010101" pitchFamily="34" charset="-79"/>
              </a:rPr>
              <a:t> לבצע מהפעולה + 3 פעולות לפחות מהרשימה</a:t>
            </a:r>
          </a:p>
          <a:p>
            <a:pPr algn="r"/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/>
            <a:br>
              <a:rPr lang="en-US" sz="30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000" dirty="0"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he-IL" sz="3000" dirty="0" err="1">
                <a:latin typeface="David" panose="020E0502060401010101" pitchFamily="34" charset="-79"/>
                <a:cs typeface="David" panose="020E0502060401010101" pitchFamily="34" charset="-79"/>
              </a:rPr>
              <a:t>הכל</a:t>
            </a:r>
            <a:r>
              <a:rPr lang="he-IL" sz="3000" dirty="0">
                <a:latin typeface="David" panose="020E0502060401010101" pitchFamily="34" charset="-79"/>
                <a:cs typeface="David" panose="020E0502060401010101" pitchFamily="34" charset="-79"/>
              </a:rPr>
              <a:t> בכפוף לתנאי הפוליסה)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e-I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202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פרלקסה">
  <a:themeElements>
    <a:clrScheme name="פרלקסה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פרלקסה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פרלקסה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TM03457496[[fn=היסט]]</Template>
  <TotalTime>96</TotalTime>
  <Words>199</Words>
  <Application>Microsoft Office PowerPoint</Application>
  <PresentationFormat>מסך רחב</PresentationFormat>
  <Paragraphs>35</Paragraphs>
  <Slides>15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0" baseType="lpstr">
      <vt:lpstr>Arial</vt:lpstr>
      <vt:lpstr>Corbel</vt:lpstr>
      <vt:lpstr>David</vt:lpstr>
      <vt:lpstr>Miriam</vt:lpstr>
      <vt:lpstr>פרלקסה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      פוליסת סיעוד-  התחייבות חוזית של חברת הביטוח לתשלום חודשי ומוסכם מראש במקרים המצריכים עזרה מלאה בביצוע פעולות יומיומיות.   </vt:lpstr>
      <vt:lpstr> </vt:lpstr>
      <vt:lpstr>במידה וקיימת פוליסה יש לבדוק האם האדם יכול לבצע הפעולות הבאות :</vt:lpstr>
      <vt:lpstr>מצגת של PowerPoint‏</vt:lpstr>
      <vt:lpstr>מצגת של PowerPoint‏</vt:lpstr>
      <vt:lpstr>"תשישות נפש": פגיעה ביכולת הקוגניטיבית של המבוטח וירידה ביכולתו האינטלקטואלית, הכוללת ליקוי בתבונה ובשיפוט, ירידה בזיכרון לטווח ארוך- קצר וחוסר התמצאות במקום ובזמן הדורשים השגחה במרבית שעות היממה על פי קביעת רופא בתחום, שסיבתה במצב בריאותי כגון: אלצהיימר או בצורות דמנטיות שונות"</vt:lpstr>
      <vt:lpstr>דברים אלו, מצריכים בדיקה על ידי רופא גריאטרי / פסיכוגריאטר </vt:lpstr>
      <vt:lpstr>אנחנו פה לעזר, נפעל למען התשלום והזכויות שלכם.   ונהפוך ימיכם לטובים יותר..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ביטוח סיעודי </dc:title>
  <dc:creator>oshrit</dc:creator>
  <cp:lastModifiedBy>asaf</cp:lastModifiedBy>
  <cp:revision>29</cp:revision>
  <dcterms:created xsi:type="dcterms:W3CDTF">2017-04-25T09:12:05Z</dcterms:created>
  <dcterms:modified xsi:type="dcterms:W3CDTF">2017-06-18T15:54:12Z</dcterms:modified>
</cp:coreProperties>
</file>